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2" r:id="rId6"/>
    <p:sldId id="258" r:id="rId7"/>
    <p:sldId id="259" r:id="rId8"/>
    <p:sldId id="260" r:id="rId9"/>
    <p:sldId id="261" r:id="rId10"/>
    <p:sldId id="262" r:id="rId11"/>
    <p:sldId id="263" r:id="rId12"/>
    <p:sldId id="273" r:id="rId13"/>
    <p:sldId id="274" r:id="rId14"/>
    <p:sldId id="275" r:id="rId15"/>
    <p:sldId id="276" r:id="rId16"/>
    <p:sldId id="277" r:id="rId17"/>
    <p:sldId id="278" r:id="rId18"/>
    <p:sldId id="279" r:id="rId19"/>
    <p:sldId id="280" r:id="rId20"/>
    <p:sldId id="264" r:id="rId21"/>
    <p:sldId id="265" r:id="rId22"/>
    <p:sldId id="266" r:id="rId23"/>
    <p:sldId id="267" r:id="rId24"/>
    <p:sldId id="268" r:id="rId25"/>
    <p:sldId id="269" r:id="rId26"/>
    <p:sldId id="270"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3.xml"/><Relationship Id="rId8" Type="http://schemas.openxmlformats.org/officeDocument/2006/relationships/slide" Target="../slides/slide21.xml"/><Relationship Id="rId7" Type="http://schemas.openxmlformats.org/officeDocument/2006/relationships/slide" Target="../slides/slide20.xml"/><Relationship Id="rId6" Type="http://schemas.openxmlformats.org/officeDocument/2006/relationships/slide" Target="../slides/slide18.xml"/><Relationship Id="rId5" Type="http://schemas.openxmlformats.org/officeDocument/2006/relationships/slide" Target="../slides/slide8.xml"/><Relationship Id="rId4" Type="http://schemas.openxmlformats.org/officeDocument/2006/relationships/slide" Target="../slides/slide6.xml"/><Relationship Id="rId3" Type="http://schemas.openxmlformats.org/officeDocument/2006/relationships/slide" Target="../slides/slide4.xml"/><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4e3858257340b3c1#tid=67e671650d55a6000911206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850d346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5813e272d&amp;cid=5813e272d&amp;vtp=1">
            <a:hlinkClick r:id="rId3" action="ppaction://hlinksldjump"/>
          </p:cNvPr>
          <p:cNvSpPr/>
          <p:nvPr/>
        </p:nvSpPr>
        <p:spPr>
          <a:xfrm>
            <a:off x="407822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792640a08&amp;cid=792640a08&amp;vtp=1">
            <a:hlinkClick r:id="rId4" action="ppaction://hlinksldjump"/>
          </p:cNvPr>
          <p:cNvSpPr/>
          <p:nvPr/>
        </p:nvSpPr>
        <p:spPr>
          <a:xfrm>
            <a:off x="465429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9984ebb8e&amp;cid=9984ebb8e&amp;vtp=1">
            <a:hlinkClick r:id="rId5"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c6fbd27b1&amp;cid=c6fbd27b1&amp;vtp=1">
            <a:hlinkClick r:id="rId6"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82dc90f7f&amp;cid=82dc90f7f&amp;vtp=1">
            <a:hlinkClick r:id="rId7"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e4442baa2&amp;cid=e4442baa2&amp;vtp=1">
            <a:hlinkClick r:id="rId8" action="ppaction://hlinksldjump"/>
          </p:cNvPr>
          <p:cNvSpPr/>
          <p:nvPr/>
        </p:nvSpPr>
        <p:spPr>
          <a:xfrm>
            <a:off x="695858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279e0d122&amp;cid=279e0d122&amp;vtp=1">
            <a:hlinkClick r:id="rId9" action="ppaction://hlinksldjump"/>
          </p:cNvPr>
          <p:cNvSpPr/>
          <p:nvPr/>
        </p:nvSpPr>
        <p:spPr>
          <a:xfrm>
            <a:off x="753465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850d34613.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mc:AlternateContent xmlns:mc="http://schemas.openxmlformats.org/markup-compatibility/2006">
        <mc:Choice xmlns:a14="http://schemas.microsoft.com/office/drawing/2010/main" Requires="a14">
          <p:sp>
            <p:nvSpPr>
              <p:cNvPr id="3" name="C_1_BD#850d34613.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课时评价作业（十六</a:t>
                </a:r>
                <a:r>
                  <a:rPr lang="en-US" altLang="zh-CN" sz="4000" b="1"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4000" b="1"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4000" b="1"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4000" b="1"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1"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4000" b="1" i="0" dirty="0" smtClean="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百年孤独</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（节选）</a:t>
                </a:r>
                <a:endParaRPr lang="en-US" altLang="zh-CN" sz="4000" dirty="0"/>
              </a:p>
            </p:txBody>
          </p:sp>
        </mc:Choice>
        <mc:Fallback>
          <p:sp>
            <p:nvSpPr>
              <p:cNvPr id="3" name="C_1_BD#850d34613.fixed?color=0,173,163&amp;vtp=1&amp;bbb=1"/>
              <p:cNvSpPr>
                <a:spLocks noRot="1" noChangeAspect="1" noMove="1" noResize="1" noEditPoints="1" noAdjustHandles="1" noChangeArrowheads="1" noChangeShapeType="1" noTextEdit="1"/>
              </p:cNvSpPr>
              <p:nvPr/>
            </p:nvSpPr>
            <p:spPr>
              <a:xfrm>
                <a:off x="466344" y="3675888"/>
                <a:ext cx="11018520" cy="1230376"/>
              </a:xfrm>
              <a:prstGeom prst="rect">
                <a:avLst/>
              </a:prstGeom>
              <a:blipFill rotWithShape="1">
                <a:blip r:embed="rId1"/>
                <a:stretch>
                  <a:fillRect l="-2" t="-1796" r="2" b="21"/>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他们的妈妈说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这儿只有淋浴间的水可以划船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她和丈夫的话都没有错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他们在卡塔吉娜的家有个带海湾船坞的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院子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还有一个可容纳两艘大游艇的棚舍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他们在马德里这边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是挤在卡斯特拉纳街四十七号的五楼公寓里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他俩曾经答应孩子们</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如果他们得了全班第一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就送他们一艘有六分仪和罗盘针的划艇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子们做到了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于是爸爸把这些都买来了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那是一艘漂亮的铝艇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线有一道金色条纹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午餐的时候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爸爸宣布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小艇在车库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没有办法由电梯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或者楼梯把它搬上来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车库也腾不出多余的空间了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下一个星期六下午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孩子们请同学来帮忙把小艇搬上楼梯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容易才搬到女佣房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爸爸说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恭喜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我们只是要把小艇搁在房间里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现在已经放进来了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星期三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爸爸妈妈照例看电影去了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孩子们成了家里的大王兼主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他们关上门窗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打破客厅里一盏亮着的电灯泡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一股清凉如水的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金光流泻出来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他们任由它流到近三尺深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他们开着电灯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出划艇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就在屋内的小岛之间随意航行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这次荒诞的奇航是我参加一次家居用品诗歌研讨会时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说了几句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玩笑话的结果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托托问我为什么一碰开关灯就会亮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我没有多思考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光就像水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你一扭开龙头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它就出来了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于是他们每星期三晚上都行船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学习使用六分仪和罗盘针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们的父母看完电影回家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总发现他们在干干的地上睡得像天使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他们渴望走得更远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就要求全套的潜水装备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包括面具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鳍状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氧气筒和压缩空气枪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他们的爸爸说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你们把一艘不能用的划艇放在女佣房已经够糟了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现在你们还要潜水装备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岂不更糟糕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如果我们第一学期赢得金栀子花奖呢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乔尔说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他们的妈妈惶然地说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已经够了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他们的爸爸责备她太强硬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她说</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这两个孩子该尽本分的时候</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连根钉子都赢不到</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可是为</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了得到他们要的东西</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他们什么奖都拿得到</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连老师的职位都能抢到手</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父母既没有答应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也没有拒绝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可是到了七月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托托和乔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尔各获得了一个金栀子花奖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且获得校长公开表扬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那天下午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没有再开口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就在卧室里发现两套未拆封的潜水装备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下一个星期三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当他们的父母在电影院看电影的时候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公寓注满了深达十二尺的金光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像温驯的鲨鱼在床铺等家具底下潜游</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从光流底部打捞出不少几年来迷失在黑暗里的东西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在年终颁奖大会上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两兄弟被赞誉为全校典范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获得杰出奖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次他们用不着开口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父母主动问他们要什么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他们非常讲理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在家开个宴会招待同班同学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他们的父母单独在一起的时候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满面春风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这证明他们成熟了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再下一个星期三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当他们的父母正在观赏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阿尔及尔之战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卡斯特拉纳街的行人都看见一道光瀑从一幢被树影掩映的老建筑里流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泻下来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溢出阳台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一股一股沿着房屋正面倾泻而下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金色洪流急奔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一路照亮了市区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直亮到瓜达拉巴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救火队面对这个紧急状况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撞开五楼的门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发现公寓里满是金光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一直淹到天花板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豹皮沙发和安乐椅在从吧台流出的酒瓶和大钢琴间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高高低低漂浮着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钢琴上的马尼拉罩巾时起时落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像一条金黄色的软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骨鱼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不停地扇动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家居用品诗意盎然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好像长了翅膀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在厨房的上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空飞翔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孩子们跳舞用的军乐队乐器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在从妈妈的水族箱里游出来的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彩色鱼儿间漂来漂去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那些鱼儿是浩瀚的金色光海里唯一活生生而且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快快乐乐的动物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大厅那一头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托托戴着潜水面具和仅够抵达港口的氧气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坐在船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随浪潮摆动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他的手握紧双桨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正在找灯塔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乔尔浮在船头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在用六分仪寻找北极星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满屋子漂浮的是他们的三十七个同学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正在窥视天竺葵盆栽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有的正打开爸爸的酒瓶偷喝一杯白兰地酒</a:t>
            </a: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他们就这样化为永恒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他们同时扭开太多灯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金光泛滥成灾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圣茱丽安纪念小学的整整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两个班的学生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最终淹没在卡斯特拉纳街四十七号五楼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在西班牙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0_1#0261fe95c?pid=1ccb12427&amp;color=0,0,0&amp;vtp=1&amp;bbb=1&amp;hb=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的马德里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一个夏天像火烧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冬风冷如冰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没有海洋也没有河流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民永远学不会光海航行术的遥远城市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_1#c6fbd27b1?pid=0261fe95c&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下列对小说相关内容的理解，不正确的一项是（3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2_1#c6fbd27b1.bracket?pid=0261fe95c&amp;color=0,0,0&amp;vpa=3&amp;vtp=1"/>
          <p:cNvSpPr/>
          <p:nvPr/>
        </p:nvSpPr>
        <p:spPr>
          <a:xfrm>
            <a:off x="9525667" y="466344"/>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11_2#c6fbd27b1.choices?pid=0261fe95c&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小说中的兄弟俩为了得到他们想要的东西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远比父母想象中来得</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”，“不，我们现在就要”，体现了兄弟俩执拗的性格特点。</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小说中画横线的句子是兄弟俩妈妈的抱怨之语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从中可以看出她十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分清楚兄弟俩并不是真正好学进取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，而是看重最后的奖励。</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小说中多次出现“星期三”，这天正是兄弟俩学习划船的时间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隐喻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着一个摆脱一切世俗束缚与标准的自由时间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小说暗示父母应给孩子一定的自由空间来追逐梦想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但在自由的同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，还需要有节制的理性。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3_1#c6fbd27b1?pid=0261fe95c&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B项，理解错误。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由后文在父母没有答应兄弟俩要求的情况下</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他们照样各获得一个金栀子花奖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，且获得校长的公开表扬可知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还是积极向上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、好学进取的。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2a338ee7?pid=850d34613&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基础达标练</a:t>
            </a:r>
            <a:endParaRPr lang="en-US" altLang="zh-CN" sz="3200" dirty="0"/>
          </a:p>
        </p:txBody>
      </p:sp>
      <p:sp>
        <p:nvSpPr>
          <p:cNvPr id="3" name="QM_3_BD.1_1#4e1d668c9?pid=f2a338ee7&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父亲告诉他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砧子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奥雷里亚诺把名称写在纸上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用树胶贴在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小铁砧底部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砧子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他相信今后就不会再忘记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当时他还没想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到这便是失忆开始的症状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因为那东西的名称本不好记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没过几天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他发现自己对实验室里</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几乎所有器物都叫不出名来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于是他依次注明</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这样只需看一下标签就可以辨认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当父亲不安地告诉他自己童年最深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刻的记忆都已消失时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奥雷里亚诺向他传授了这一方法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
        <p:nvSpPr>
          <p:cNvPr id="4" name="QM_3_BD.1_1#4e1d668c9?pid=f2a338ee7&amp;color=0,0,0&amp;vtp=1&amp;bbb=1&amp;hb=1&amp;zzd= 3"/>
          <p:cNvSpPr/>
          <p:nvPr/>
        </p:nvSpPr>
        <p:spPr>
          <a:xfrm>
            <a:off x="819775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4_1#82dc90f7f?pid=0261fe95c&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下列对小说艺术特色的分析鉴赏，不正确的一项是（3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5_1#82dc90f7f.bracket?pid=0261fe95c&amp;color=0,0,0&amp;vpa=4&amp;vtp=1"/>
          <p:cNvSpPr/>
          <p:nvPr/>
        </p:nvSpPr>
        <p:spPr>
          <a:xfrm>
            <a:off x="102241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14_2#82dc90f7f.choices?pid=0261fe95c&amp;color=0,0,0&amp;vtp=1&amp;bbb=1&amp;hb=1"/>
          <p:cNvSpPr/>
          <p:nvPr/>
        </p:nvSpPr>
        <p:spPr>
          <a:xfrm>
            <a:off x="612648" y="1031177"/>
            <a:ext cx="10963656" cy="41656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小说在开头用“孩子们”“他们的爸爸”等称谓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确定了全文的叙事角</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，即旁观者视角。</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小说通篇以时间为线索展开故事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写孩子们的父母每星期三都去看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，为故事的结局埋下伏笔，推动情节发展。</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小说多处以细节传神，通过对兄弟俩的语言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动作和心理等方面的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，以外在细节刻画人物的内在特征。</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小说采用“重复轮回”的时间设置，形成一个循环的叙事结构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增加</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了故事的神秘感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，使故事情节富有戏剧色彩。</a:t>
            </a:r>
            <a:endParaRPr lang="en-US" altLang="zh-CN" sz="2800" dirty="0"/>
          </a:p>
        </p:txBody>
      </p:sp>
      <p:sp>
        <p:nvSpPr>
          <p:cNvPr id="5" name="QC_4_AS.16_1#82dc90f7f?pid=0261fe95c&amp;color=0,0,0&amp;vtp=1&amp;bbb=1"/>
          <p:cNvSpPr/>
          <p:nvPr/>
        </p:nvSpPr>
        <p:spPr>
          <a:xfrm>
            <a:off x="612648" y="5171377"/>
            <a:ext cx="11450638"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C项，“心理等方面的描写”错误。文中没有对兄弟俩的心理描写。</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2_1#e4442baa2?sp=1&amp;pid=0261fe95c&amp;color=0,0,0&amp;vtp=1&amp;bt=1&amp;bbb=1&amp;hb=1&amp;hltap=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有人说这是一个悲剧故事，也有人不同意这种说法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请结合小说结尾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谈谈你的看法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3_1#e4442baa2?sp=1&amp;pid=0261fe95c&amp;color=0,0,0&amp;vtp=1&amp;bt=1&amp;bbb=1&amp;hb=1&amp;hla=1"/>
          <p:cNvSpPr/>
          <p:nvPr/>
        </p:nvSpPr>
        <p:spPr>
          <a:xfrm>
            <a:off x="612648" y="1598935"/>
            <a:ext cx="10963656" cy="2336800"/>
          </a:xfrm>
          <a:prstGeom prst="rect">
            <a:avLst/>
          </a:prstGeom>
          <a:noFill/>
        </p:spPr>
        <p:txBody>
          <a:bodyPr wrap="none" lIns="0" tIns="0" rIns="0" bIns="0" rtlCol="0" anchor="t"/>
          <a:lstStyle/>
          <a:p>
            <a:pPr latinLnBrk="1">
              <a:lnSpc>
                <a:spcPts val="46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示例1）这是一个悲剧故事。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小说以孩子们因追逐梦想而意</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外淹没在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“光海”里为结局，令人悲伤；</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没有现实土壤的梦想是令人</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悲叹的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，将人生美好的东西毁灭给人看，这是悲剧的本质特征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警醒</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读者思考人生。</a:t>
            </a:r>
            <a:endParaRPr lang="en-US" altLang="zh-CN" sz="2800" dirty="0"/>
          </a:p>
        </p:txBody>
      </p:sp>
      <p:sp>
        <p:nvSpPr>
          <p:cNvPr id="4" name="QB_4_AN.24_1#e4442baa2?sp=1&amp;pid=0261fe95c&amp;color=0,0,0&amp;vtp=1&amp;bt=1&amp;bbb=1&amp;hb=1&amp;hltap=1&amp;hla=1"/>
          <p:cNvSpPr/>
          <p:nvPr/>
        </p:nvSpPr>
        <p:spPr>
          <a:xfrm>
            <a:off x="612648" y="3314388"/>
            <a:ext cx="10963656" cy="2921000"/>
          </a:xfrm>
          <a:prstGeom prst="rect">
            <a:avLst/>
          </a:prstGeom>
          <a:noFill/>
        </p:spPr>
        <p:txBody>
          <a:bodyPr wrap="none" lIns="0" tIns="0" rIns="0" bIns="0" rtlCol="0" anchor="t"/>
          <a:lstStyle/>
          <a:p>
            <a:pPr latinLnBrk="1">
              <a:lnSpc>
                <a:spcPts val="46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示例2）这不是一个悲剧故事。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小说结尾不是现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实意义的死亡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，而是一种心灵迷失</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即孩子们为美妙梦想所惑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，迷失</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在天马行空的梦里；②孩子们在“光海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里获得了永恒的自由与快乐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勇敢而执着追梦的他们或许能成功找到彼岸。</a:t>
            </a:r>
            <a:endParaRPr lang="en-US" altLang="zh-CN" sz="2800" dirty="0"/>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给出自己的看法1分，理由每点2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wipe(left)">
                                      <p:cBhvr>
                                        <p:cTn id="24" dur="500"/>
                                        <p:tgtEl>
                                          <p:spTgt spid="4">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wipe(left)">
                                      <p:cBhvr>
                                        <p:cTn id="27" dur="500"/>
                                        <p:tgtEl>
                                          <p:spTgt spid="4">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wipe(left)">
                                      <p:cBhvr>
                                        <p:cTn id="30" dur="500"/>
                                        <p:tgtEl>
                                          <p:spTgt spid="4">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wipe(left)">
                                      <p:cBhvr>
                                        <p:cTn id="35" dur="500"/>
                                        <p:tgtEl>
                                          <p:spTgt spid="4">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wipe(left)">
                                      <p:cBhvr>
                                        <p:cTn id="40" dur="500"/>
                                        <p:tgtEl>
                                          <p:spTgt spid="4">
                                            <p:txEl>
                                              <p:pRg st="3" end="3"/>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Effect transition="in" filter="wipe(left)">
                                      <p:cBhvr>
                                        <p:cTn id="4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8_1#e4442baa2?pid=0261fe95c&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按照题干要求可知，本题是一道开放性试题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可以有不同的答</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。阐述理由时，要结合小说中“光海”的象征意义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集中阐释自己对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于结尾的理解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。如果认为这是一个悲剧，则可从“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孩子们淹没在光海</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是真正的死亡出发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这正符合悲剧把美好的东西毁灭给人看的特质</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若认为不是悲剧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，可从“孩子们淹没在光海”是一种象征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不代表真正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的死亡出发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，这里的“淹没”象征着孩子们迷失在天马行空的梦里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获</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得了某种程度上的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“永恒”的自由与快乐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其中也寄托着作者希望他们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终有一天找到彼岸</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，摆脱迷失状态的愿望。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2_1#279e0d122?sp=1&amp;pid=0261fe95c&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马尔克斯是拉丁美洲魔幻现实主义代表作家，他曾说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在我的小说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，没有一个字不是建立在现实的基础上的。”请结合这句话，从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”与“现实”的关系的角度，简要分析这篇小说的写作特点。（6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3_1#279e0d122?sp=1&amp;pid=0261fe95c&amp;color=0,0,0&amp;vtp=1&amp;bt=1&amp;bbb=1&amp;hb=1&amp;hla=1"/>
          <p:cNvSpPr/>
          <p:nvPr/>
        </p:nvSpPr>
        <p:spPr>
          <a:xfrm>
            <a:off x="612648" y="2362777"/>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魔幻的故事情节有现实依据。如“光海航行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的现实原型就是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大海航行”。②魔幻的细节生动逼真，读来没有违和感。如在“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光海</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里潜游</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，“光海”上漂浮着各种物件等情境真实生动，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让读者如临其境</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魔幻的事物和现象象征、暗示着现实生活。如在“光海”里航行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征现实中人类对梦想的追逐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以及对未知世界的好奇和探索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20_1#279e0d122?pid=0261fe95c&amp;color=0,0,0&amp;vtp=1&amp;bt=1&amp;bbb=1&amp;hb=1"/>
          <p:cNvSpPr/>
          <p:nvPr/>
        </p:nvSpPr>
        <p:spPr>
          <a:xfrm>
            <a:off x="612648" y="468000"/>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结合题干引用的马尔克斯的话可知，小说虽然魔幻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但依然是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对现实生活的反映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。魔幻现实主义小说的细节描写追求生动逼真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现实没有距离感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。文中“光海航行”的现实原型就是“大海航行</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了孩子们在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“光海”里潜游，“光海”上漂浮着各种物件（如</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豹皮沙发和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安乐椅在从吧台流出的酒瓶和大钢琴间高高低低漂浮着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钢琴上的马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尼拉罩巾时起时落</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家居用品诗意盎然</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孩子们跳舞用的军乐队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乐器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，在从妈妈的水族箱里游出来的彩色鱼儿间漂来漂去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等情境真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实生动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，让读者如临其境；魔幻的事物和现象具有象征性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能够暗示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现实生活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，理解文意后，不难发现在“光海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里航行实则象征着现实生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活中人类对梦想的追逐以及对未知世界的好奇和探索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wipe(left)">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1#4e1d668c9?pid=f2a338ee7&amp;color=0,0,0&amp;vtp=1&amp;bbb=1&amp;hb=1"/>
          <p:cNvSpPr/>
          <p:nvPr/>
        </p:nvSpPr>
        <p:spPr>
          <a:xfrm>
            <a:off x="612648" y="468000"/>
            <a:ext cx="10963656" cy="5994400"/>
          </a:xfrm>
          <a:prstGeom prst="rect">
            <a:avLst/>
          </a:prstGeom>
          <a:noFill/>
        </p:spPr>
        <p:txBody>
          <a:bodyPr wrap="none" lIns="0" tIns="0" rIns="0" bIns="0" rtlCol="0" anchor="t"/>
          <a:lstStyle/>
          <a:p>
            <a:pPr latinLnBrk="1">
              <a:lnSpc>
                <a:spcPts val="200"/>
              </a:lnSpc>
            </a:pPr>
            <a:endParaRPr lang="en-US" altLang="zh-CN" sz="100" b="0" i="0" spc="-99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阿尔卡蒂奥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布恩迪亚先在家中实行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而后推广到全镇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他用小刷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子蘸上墨水给每样东西注明名称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桌子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椅子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他又到畜栏为动物和植物标上名称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奶牛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海芋</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香蕉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随着对失忆各种可能症状的研究不断深入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他意识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到终会有那么一天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人们即使能通过标签认出每样事物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仍会记不起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它的功用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于是他又逐一详加解释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奶牛颈后所挂的名牌便是一个极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好的例子</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体现出马孔多居民与失忆斗争的决心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这是奶牛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每天早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晨都应挤奶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可得牛奶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牛奶应煮沸后和咖啡混合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可得牛奶咖啡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就这样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人们继续在捉摸不定的现实中生活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只是一旦标签文字的意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义也被遗忘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这般靠词语暂时维系的现实终将一去不返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_1#5813e272d?pid=4e1d668c9&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下列句子中的“在”与文中加点的“在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意义和用法相同的一项是</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3_1#5813e272d.bracket?pid=4e1d668c9&amp;color=0,0,0&amp;vpa=1&amp;vtp=1"/>
          <p:cNvSpPr/>
          <p:nvPr/>
        </p:nvSpPr>
        <p:spPr>
          <a:xfrm>
            <a:off x="2134267" y="1123320"/>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2_2#5813e272d.choices?pid=4e1d668c9&amp;color=0,0,0&amp;vtp=1&amp;bbb=1"/>
          <p:cNvSpPr/>
          <p:nvPr/>
        </p:nvSpPr>
        <p:spPr>
          <a:xfrm>
            <a:off x="612648" y="180665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风在吼，马在叫，黄河在咆哮。</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我今天晚上不在厂里。</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鲁迅把“早”字刻在了书桌上。</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学习好，主要在自己刻苦努力。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_1#5813e272d?pid=4e1d668c9&amp;color=0,0,0&amp;mp=1&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C项和原文中的“在”都表示动作、情状所涉及的处所、时间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围等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，作介词。A项，正在，作副词。B项，表示人或事物的位置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动词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。D项，在于；决定于，作动词。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2_1#792640a08?sp=1&amp;pid=4e1d668c9&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spc="-5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文中画横线的“几乎所有器物都叫不出名来”,有人说不合逻辑,</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是病句</a:t>
            </a: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有人说不是病句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，可以使用。你的看法是什么?请简要说明理由。（3</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23_1#792640a08?sp=1&amp;pid=4e1d668c9&amp;color=0,0,0&amp;vtp=1&amp;bt=1&amp;bbb=1&amp;hb=1&amp;hla=1"/>
          <p:cNvSpPr/>
          <p:nvPr/>
        </p:nvSpPr>
        <p:spPr>
          <a:xfrm>
            <a:off x="612648" y="1726951"/>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示例1）不合逻辑，是病句。“几乎”表示十分接近；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差不多</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都”是全部，是表示范围的修饰词,二者前后矛盾。</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示例2）不是病句，可以使用。“所有都”表示所有的；“几乎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作为程</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度副词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，表示接近于全部、绝大部分的意思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强调数量上接近全部的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状态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，是一种常见的、符合语言习惯的表达</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而非传统意义上的逻辑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错误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，所以不是病句，可以使用。</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表明观点1分，阐述理由2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6_1#792640a08?pid=4e1d668c9&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（示例1）从词语的本义出发，“几乎”表示十分接近；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差不多</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“都”是全部的意思。“几乎所有器物都叫不出名来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表达的意思前后矛</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，应删掉“几乎”。</a:t>
            </a:r>
            <a:endParaRPr lang="en-US" altLang="zh-CN" sz="2800" dirty="0"/>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示例2）在日常生活中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确实有很多看似不合逻辑却不属于病句的语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言现象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。“几乎所有器物都叫不出名来”不是一个病句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这个表达是符</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合现代汉语语法规范的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，其中“几乎”是一个程度副词，“几乎所有都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达的意思是接近于但并非全部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。例如“几乎所有人都来了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意思是绝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大部分人都来了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，但可能还有一小部分人没有来。</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9984ebb8e?sp=1&amp;pid=4e1d668c9&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文中在物品上贴标签的情节，有何象征意义？（3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dirty="0"/>
          </a:p>
        </p:txBody>
      </p:sp>
      <p:sp>
        <p:nvSpPr>
          <p:cNvPr id="3" name="QB_4_AN.8_1#9984ebb8e.blank?pid=4e1d668c9&amp;color=0,0,0&amp;vpa=2&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在物品上贴标签象征着提醒公众牢记容易被遗忘的历史。（</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3分，意思对即可）</a:t>
            </a:r>
            <a:endParaRPr lang="en-US" altLang="zh-CN" sz="2800" dirty="0"/>
          </a:p>
        </p:txBody>
      </p:sp>
      <p:sp>
        <p:nvSpPr>
          <p:cNvPr id="4" name="QB_4_AS.9_1#9984ebb8e?pid=4e1d668c9&amp;color=0,0,0&amp;vtp=1&amp;bbb=1&amp;hb=1"/>
          <p:cNvSpPr/>
          <p:nvPr/>
        </p:nvSpPr>
        <p:spPr>
          <a:xfrm>
            <a:off x="612648" y="2454354"/>
            <a:ext cx="10963656" cy="1295400"/>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人们在物品上贴上标签，想努力与失忆作斗争</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这一情节是为了</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告诫拉丁美洲的人们要努力牢记容易被人遗忘的历史</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，珍爱文明、文化。</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ccb12427?pid=850d34613&amp;color=0,173,163&amp;vtp=1&amp;bt=1&amp;bbb=1"/>
          <p:cNvSpPr/>
          <p:nvPr/>
        </p:nvSpPr>
        <p:spPr>
          <a:xfrm>
            <a:off x="612648" y="466344"/>
            <a:ext cx="10963656" cy="1077976"/>
          </a:xfrm>
          <a:prstGeom prst="rect">
            <a:avLst/>
          </a:prstGeom>
          <a:noFill/>
        </p:spPr>
        <p:txBody>
          <a:bodyPr wrap="none" lIns="0" tIns="0" rIns="0" bIns="0" rtlCol="0" anchor="t"/>
          <a:lstStyle/>
          <a:p>
            <a:pPr algn="ctr" latinLnBrk="1">
              <a:lnSpc>
                <a:spcPts val="56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0_1#0261fe95c?pid=1ccb12427&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algn="ctr" latinLnBrk="1">
              <a:lnSpc>
                <a:spcPts val="51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流光似水</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加西亚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·马尔克斯</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孩子们又要求买一艘划艇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他们的爸爸说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我们回到卡塔吉娜再买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但九岁的托托和七岁的乔尔远比父母想象中来得坚决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他们齐声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我们现在就要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6124</Words>
  <Application>WPS 演示</Application>
  <PresentationFormat>宽屏</PresentationFormat>
  <Paragraphs>256</Paragraphs>
  <Slides>24</Slides>
  <Notes>16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Times New Roman</vt:lpstr>
      <vt:lpstr>微软雅黑</vt:lpstr>
      <vt:lpstr>Times New Roman</vt:lpstr>
      <vt:lpstr>宋体</vt:lpstr>
      <vt:lpstr>Cambria Math</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4</cp:revision>
  <dcterms:created xsi:type="dcterms:W3CDTF">2025-03-28T12:49:00Z</dcterms:created>
  <dcterms:modified xsi:type="dcterms:W3CDTF">2025-09-03T11:30:39Z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0698E889AA604C8D958D33F2368C56A5_12</vt:lpwstr>
  </property>
  <property fmtid="{D5CDD505-2E9C-101B-9397-08002B2CF9AE}" pid="3" name="KSOProductBuildVer">
    <vt:lpwstr>2052-12.1.0.22529</vt:lpwstr>
  </property>
</Properties>
</file>